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3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75" r:id="rId10"/>
    <p:sldId id="273" r:id="rId11"/>
    <p:sldId id="272" r:id="rId12"/>
    <p:sldId id="276" r:id="rId13"/>
    <p:sldId id="274" r:id="rId14"/>
    <p:sldId id="277" r:id="rId15"/>
    <p:sldId id="264" r:id="rId16"/>
    <p:sldId id="269" r:id="rId17"/>
    <p:sldId id="271" r:id="rId18"/>
    <p:sldId id="270" r:id="rId19"/>
    <p:sldId id="266" r:id="rId20"/>
    <p:sldId id="267" r:id="rId21"/>
    <p:sldId id="26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EC479-CB09-411E-BAAC-4B3BE55FF8CB}" type="datetimeFigureOut">
              <a:rPr lang="en-GB" smtClean="0"/>
              <a:t>31/01/2021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82048-7876-47D2-9729-BE599343D55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621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881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6353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284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28754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9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1511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65341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1458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0145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de-AT"/>
              <a:t>31.01.2021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02176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319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de-AT"/>
              <a:t>31.01.2021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EEE4FF9-24B2-4DF7-9526-36BD92F20E02}" type="slidenum">
              <a:rPr lang="de-AT" smtClean="0"/>
              <a:t>‹Nr.›</a:t>
            </a:fld>
            <a:endParaRPr lang="de-A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5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E2938B-44D2-44DD-8C1D-2C6EFF20BC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Head </a:t>
            </a:r>
            <a:r>
              <a:rPr lang="en-GB" dirty="0"/>
              <a:t>Localization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0886C52-A3F3-4958-ADFC-66B6FB8A49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Sophie </a:t>
            </a:r>
            <a:r>
              <a:rPr lang="de-DE" dirty="0" err="1"/>
              <a:t>Kaltenleithner</a:t>
            </a:r>
            <a:r>
              <a:rPr lang="de-DE"/>
              <a:t>, Simone Sandler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BD9A81-E6BD-4962-92EC-81CEB119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BDA05E-009A-4281-999A-5509354C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27925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A98D7-406B-44A3-A349-7AB0BDD9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Data Augmentation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Worst Run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DB23120-F0CC-45C4-9FC3-965C59981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4E051B-4AD3-45C3-94BB-B8B2E5DD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10</a:t>
            </a:fld>
            <a:endParaRPr lang="de-AT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4326072-1F08-493C-AC68-E55A86CFC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30590"/>
            <a:ext cx="10058400" cy="3384207"/>
          </a:xfrm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444B6EA7-B898-4EDC-8662-F09FA8743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21332"/>
              </p:ext>
            </p:extLst>
          </p:nvPr>
        </p:nvGraphicFramePr>
        <p:xfrm>
          <a:off x="1167477" y="5221151"/>
          <a:ext cx="9918006" cy="10120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3978">
                  <a:extLst>
                    <a:ext uri="{9D8B030D-6E8A-4147-A177-3AD203B41FA5}">
                      <a16:colId xmlns:a16="http://schemas.microsoft.com/office/drawing/2014/main" val="1172286841"/>
                    </a:ext>
                  </a:extLst>
                </a:gridCol>
                <a:gridCol w="1599738">
                  <a:extLst>
                    <a:ext uri="{9D8B030D-6E8A-4147-A177-3AD203B41FA5}">
                      <a16:colId xmlns:a16="http://schemas.microsoft.com/office/drawing/2014/main" val="1511090238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2148068409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958459133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2295944671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3624080863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3413266441"/>
                    </a:ext>
                  </a:extLst>
                </a:gridCol>
              </a:tblGrid>
              <a:tr h="646315">
                <a:tc>
                  <a:txBody>
                    <a:bodyPr/>
                    <a:lstStyle/>
                    <a:p>
                      <a:r>
                        <a:rPr lang="en-GB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Median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Histogram Equalization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nZIR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511169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r>
                        <a:rPr lang="en-GB" dirty="0"/>
                        <a:t>20*2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097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435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28107-9B74-4183-8885-ED1374AF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Median Filter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Best Run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6ADB529-7078-435E-94D4-173331DA6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85849"/>
            <a:ext cx="10058400" cy="33842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90AC62-539E-483C-889A-E31A7449D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AD8C79-7D58-4EB8-BCFC-203ED56C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11</a:t>
            </a:fld>
            <a:endParaRPr lang="de-AT"/>
          </a:p>
        </p:txBody>
      </p:sp>
      <p:graphicFrame>
        <p:nvGraphicFramePr>
          <p:cNvPr id="7" name="Tabelle 9">
            <a:extLst>
              <a:ext uri="{FF2B5EF4-FFF2-40B4-BE49-F238E27FC236}">
                <a16:creationId xmlns:a16="http://schemas.microsoft.com/office/drawing/2014/main" id="{7A96F2E0-9876-42AF-A947-A1C0AFF0D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311344"/>
              </p:ext>
            </p:extLst>
          </p:nvPr>
        </p:nvGraphicFramePr>
        <p:xfrm>
          <a:off x="1167477" y="5266909"/>
          <a:ext cx="9918006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6268">
                  <a:extLst>
                    <a:ext uri="{9D8B030D-6E8A-4147-A177-3AD203B41FA5}">
                      <a16:colId xmlns:a16="http://schemas.microsoft.com/office/drawing/2014/main" val="1172286841"/>
                    </a:ext>
                  </a:extLst>
                </a:gridCol>
                <a:gridCol w="1627448">
                  <a:extLst>
                    <a:ext uri="{9D8B030D-6E8A-4147-A177-3AD203B41FA5}">
                      <a16:colId xmlns:a16="http://schemas.microsoft.com/office/drawing/2014/main" val="1511090238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2148068409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958459133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2295944671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3624080863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3413266441"/>
                    </a:ext>
                  </a:extLst>
                </a:gridCol>
              </a:tblGrid>
              <a:tr h="633537">
                <a:tc>
                  <a:txBody>
                    <a:bodyPr/>
                    <a:lstStyle/>
                    <a:p>
                      <a:r>
                        <a:rPr lang="en-GB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Median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Histogram Equalization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nZIR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511169"/>
                  </a:ext>
                </a:extLst>
              </a:tr>
              <a:tr h="326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20*2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994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4859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C2DEDD-9EE9-47F6-981D-5520EE7B2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With Histogram Equalization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0D11560-0414-44A8-A245-94FD0D833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74304"/>
            <a:ext cx="10058400" cy="3384207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28F618-F2DA-4E17-AA7B-620A649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A67163-7622-42B2-855F-615D33BC2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12</a:t>
            </a:fld>
            <a:endParaRPr lang="de-AT"/>
          </a:p>
        </p:txBody>
      </p:sp>
      <p:graphicFrame>
        <p:nvGraphicFramePr>
          <p:cNvPr id="12" name="Tabelle 9">
            <a:extLst>
              <a:ext uri="{FF2B5EF4-FFF2-40B4-BE49-F238E27FC236}">
                <a16:creationId xmlns:a16="http://schemas.microsoft.com/office/drawing/2014/main" id="{4C6CB50C-A082-4FB7-BBA7-3C5886E00A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856193"/>
              </p:ext>
            </p:extLst>
          </p:nvPr>
        </p:nvGraphicFramePr>
        <p:xfrm>
          <a:off x="1237357" y="5265478"/>
          <a:ext cx="9918006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7988">
                  <a:extLst>
                    <a:ext uri="{9D8B030D-6E8A-4147-A177-3AD203B41FA5}">
                      <a16:colId xmlns:a16="http://schemas.microsoft.com/office/drawing/2014/main" val="1172286841"/>
                    </a:ext>
                  </a:extLst>
                </a:gridCol>
                <a:gridCol w="1595728">
                  <a:extLst>
                    <a:ext uri="{9D8B030D-6E8A-4147-A177-3AD203B41FA5}">
                      <a16:colId xmlns:a16="http://schemas.microsoft.com/office/drawing/2014/main" val="1511090238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2148068409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958459133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2295944671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3624080863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3413266441"/>
                    </a:ext>
                  </a:extLst>
                </a:gridCol>
              </a:tblGrid>
              <a:tr h="618875">
                <a:tc>
                  <a:txBody>
                    <a:bodyPr/>
                    <a:lstStyle/>
                    <a:p>
                      <a:r>
                        <a:rPr lang="en-GB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Median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Histogram Equalization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nZIR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511169"/>
                  </a:ext>
                </a:extLst>
              </a:tr>
              <a:tr h="3601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20*2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07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991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824252-0457-48F2-8F9C-BC63C002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Median Filter +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Equalisation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F66AAC-C185-4843-91FD-BA0BDB6CB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8F0584-7A97-4AB8-ACFD-CA417AB55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13</a:t>
            </a:fld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093D94-CD44-45C4-A21C-D819E658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67409"/>
            <a:ext cx="10058400" cy="3384208"/>
          </a:xfrm>
          <a:prstGeom prst="rect">
            <a:avLst/>
          </a:prstGeom>
        </p:spPr>
      </p:pic>
      <p:graphicFrame>
        <p:nvGraphicFramePr>
          <p:cNvPr id="11" name="Tabelle 9">
            <a:extLst>
              <a:ext uri="{FF2B5EF4-FFF2-40B4-BE49-F238E27FC236}">
                <a16:creationId xmlns:a16="http://schemas.microsoft.com/office/drawing/2014/main" id="{1509D1F2-C004-4E66-861E-0433EA616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441364"/>
              </p:ext>
            </p:extLst>
          </p:nvPr>
        </p:nvGraphicFramePr>
        <p:xfrm>
          <a:off x="1136997" y="5256601"/>
          <a:ext cx="9918006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3694">
                  <a:extLst>
                    <a:ext uri="{9D8B030D-6E8A-4147-A177-3AD203B41FA5}">
                      <a16:colId xmlns:a16="http://schemas.microsoft.com/office/drawing/2014/main" val="1172286841"/>
                    </a:ext>
                  </a:extLst>
                </a:gridCol>
                <a:gridCol w="1560022">
                  <a:extLst>
                    <a:ext uri="{9D8B030D-6E8A-4147-A177-3AD203B41FA5}">
                      <a16:colId xmlns:a16="http://schemas.microsoft.com/office/drawing/2014/main" val="1511090238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2148068409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958459133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2295944671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3624080863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3413266441"/>
                    </a:ext>
                  </a:extLst>
                </a:gridCol>
              </a:tblGrid>
              <a:tr h="622329">
                <a:tc>
                  <a:txBody>
                    <a:bodyPr/>
                    <a:lstStyle/>
                    <a:p>
                      <a:r>
                        <a:rPr lang="en-GB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Median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Histogram Equalization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nZIR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511169"/>
                  </a:ext>
                </a:extLst>
              </a:tr>
              <a:tr h="3556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20*2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233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85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C00D97-D13D-4B5C-921F-47F7EA7C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Runs -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3D3A24C-99F3-48F0-A332-835233AD7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8618D-B52A-4E51-935D-8E196B7A3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14</a:t>
            </a:fld>
            <a:endParaRPr lang="de-AT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F98C42FC-DF0E-472A-A5D8-AE5520AB3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65926"/>
              </p:ext>
            </p:extLst>
          </p:nvPr>
        </p:nvGraphicFramePr>
        <p:xfrm>
          <a:off x="1154085" y="2497512"/>
          <a:ext cx="10058398" cy="262312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4315">
                  <a:extLst>
                    <a:ext uri="{9D8B030D-6E8A-4147-A177-3AD203B41FA5}">
                      <a16:colId xmlns:a16="http://schemas.microsoft.com/office/drawing/2014/main" val="1172286841"/>
                    </a:ext>
                  </a:extLst>
                </a:gridCol>
                <a:gridCol w="1589513">
                  <a:extLst>
                    <a:ext uri="{9D8B030D-6E8A-4147-A177-3AD203B41FA5}">
                      <a16:colId xmlns:a16="http://schemas.microsoft.com/office/drawing/2014/main" val="1511090238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148068409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95845913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29594467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62408086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413266441"/>
                    </a:ext>
                  </a:extLst>
                </a:gridCol>
              </a:tblGrid>
              <a:tr h="733919">
                <a:tc>
                  <a:txBody>
                    <a:bodyPr/>
                    <a:lstStyle/>
                    <a:p>
                      <a:r>
                        <a:rPr lang="en-GB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Median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Histogram Equalization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nZIR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511169"/>
                  </a:ext>
                </a:extLst>
              </a:tr>
              <a:tr h="377842">
                <a:tc>
                  <a:txBody>
                    <a:bodyPr/>
                    <a:lstStyle/>
                    <a:p>
                      <a:r>
                        <a:rPr lang="en-GB" dirty="0"/>
                        <a:t>70*2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29976"/>
                  </a:ext>
                </a:extLst>
              </a:tr>
              <a:tr h="377842">
                <a:tc>
                  <a:txBody>
                    <a:bodyPr/>
                    <a:lstStyle/>
                    <a:p>
                      <a:r>
                        <a:rPr lang="en-GB" dirty="0"/>
                        <a:t>20*2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097373"/>
                  </a:ext>
                </a:extLst>
              </a:tr>
              <a:tr h="3778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20*2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994071"/>
                  </a:ext>
                </a:extLst>
              </a:tr>
              <a:tr h="3778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20*2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071549"/>
                  </a:ext>
                </a:extLst>
              </a:tr>
              <a:tr h="3778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20*2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233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214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68A3F6-7720-487C-B56E-B9D11571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and Problems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A3BA28B-38DF-4B47-ADFC-42CE7270F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6410DB-BB5D-4F31-843C-F577F9DC9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440313-BC24-4D46-A331-E332B74CD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68722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F494AE6-A88C-448B-B1B7-80259E6F4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drinnen, sitzend, Mädchen, Tisch enthält.&#10;&#10;Automatisch generierte Beschreibung">
            <a:extLst>
              <a:ext uri="{FF2B5EF4-FFF2-40B4-BE49-F238E27FC236}">
                <a16:creationId xmlns:a16="http://schemas.microsoft.com/office/drawing/2014/main" id="{2409CE35-8740-44D5-8121-409DED89AB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" r="1" b="34518"/>
          <a:stretch/>
        </p:blipFill>
        <p:spPr>
          <a:xfrm>
            <a:off x="321734" y="321733"/>
            <a:ext cx="3084025" cy="3021406"/>
          </a:xfrm>
          <a:prstGeom prst="rect">
            <a:avLst/>
          </a:prstGeom>
        </p:spPr>
      </p:pic>
      <p:pic>
        <p:nvPicPr>
          <p:cNvPr id="5" name="Grafik 4" descr="Ein Bild, das Person, drinnen, Tisch, sitzend enthält.&#10;&#10;Automatisch generierte Beschreibung">
            <a:extLst>
              <a:ext uri="{FF2B5EF4-FFF2-40B4-BE49-F238E27FC236}">
                <a16:creationId xmlns:a16="http://schemas.microsoft.com/office/drawing/2014/main" id="{EA41CDC8-E8D6-4406-828C-73F6DC7EBA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" r="-1" b="45024"/>
          <a:stretch/>
        </p:blipFill>
        <p:spPr>
          <a:xfrm>
            <a:off x="321734" y="3514854"/>
            <a:ext cx="3084025" cy="2785952"/>
          </a:xfrm>
          <a:prstGeom prst="rect">
            <a:avLst/>
          </a:prstGeom>
        </p:spPr>
      </p:pic>
      <p:pic>
        <p:nvPicPr>
          <p:cNvPr id="9" name="Grafik 8" descr="Ein Bild, das Person, Tisch, drinnen, Essen enthält.&#10;&#10;Automatisch generierte Beschreibung">
            <a:extLst>
              <a:ext uri="{FF2B5EF4-FFF2-40B4-BE49-F238E27FC236}">
                <a16:creationId xmlns:a16="http://schemas.microsoft.com/office/drawing/2014/main" id="{CA670623-CDE9-4669-8EAD-1D81619C46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24"/>
          <a:stretch/>
        </p:blipFill>
        <p:spPr>
          <a:xfrm>
            <a:off x="3598286" y="321733"/>
            <a:ext cx="4043250" cy="5979074"/>
          </a:xfrm>
          <a:prstGeom prst="rect">
            <a:avLst/>
          </a:prstGeom>
        </p:spPr>
      </p:pic>
      <p:pic>
        <p:nvPicPr>
          <p:cNvPr id="7" name="Grafik 6" descr="Ein Bild, das Person, drinnen, Mädchen, klein enthält.&#10;&#10;Automatisch generierte Beschreibung">
            <a:extLst>
              <a:ext uri="{FF2B5EF4-FFF2-40B4-BE49-F238E27FC236}">
                <a16:creationId xmlns:a16="http://schemas.microsoft.com/office/drawing/2014/main" id="{682D2CF6-90C0-4210-8F59-D7064660BB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232"/>
          <a:stretch/>
        </p:blipFill>
        <p:spPr>
          <a:xfrm>
            <a:off x="7834063" y="321733"/>
            <a:ext cx="4036201" cy="5979074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0C95E87-03F0-4AAC-A2A8-58AC09495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5F1573-A737-4087-81EE-8C2ABA23C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9419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1A10295-A3EB-4196-9FEB-CB8FC39B4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BD65E0-6463-4741-89DA-3C7B9847F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480060"/>
            <a:ext cx="5458120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Person, drinnen, Text, Raum enthält.&#10;&#10;Automatisch generierte Beschreibung">
            <a:extLst>
              <a:ext uri="{FF2B5EF4-FFF2-40B4-BE49-F238E27FC236}">
                <a16:creationId xmlns:a16="http://schemas.microsoft.com/office/drawing/2014/main" id="{3AE9B07B-3C40-4920-A887-7114BE1E60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r="8019" b="-2"/>
          <a:stretch/>
        </p:blipFill>
        <p:spPr>
          <a:xfrm>
            <a:off x="643467" y="643467"/>
            <a:ext cx="5130797" cy="557106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2BD86A9-3661-4FA0-A646-051EE7D25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0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drinnen, Decke, Raum, Person enthält.&#10;&#10;Automatisch generierte Beschreibung">
            <a:extLst>
              <a:ext uri="{FF2B5EF4-FFF2-40B4-BE49-F238E27FC236}">
                <a16:creationId xmlns:a16="http://schemas.microsoft.com/office/drawing/2014/main" id="{C1FEB220-206D-455E-BC16-AA38CD774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" r="16314" b="1"/>
          <a:stretch/>
        </p:blipFill>
        <p:spPr>
          <a:xfrm>
            <a:off x="6412146" y="643467"/>
            <a:ext cx="5141973" cy="5571066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75E1B43-ACF0-471C-B6EA-E693B4019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479DE7-8514-492B-9DF2-E718036DD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709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EF5484-1F18-43F6-B596-CFD1939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F3B4B1-0E5F-4E0B-ADF8-202569066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5327" cy="5897880"/>
          </a:xfrm>
          <a:prstGeom prst="rect">
            <a:avLst/>
          </a:prstGeom>
          <a:solidFill>
            <a:srgbClr val="FFFFF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Person, drinnen, Frau, stehend enthält.&#10;&#10;Automatisch generierte Beschreibung">
            <a:extLst>
              <a:ext uri="{FF2B5EF4-FFF2-40B4-BE49-F238E27FC236}">
                <a16:creationId xmlns:a16="http://schemas.microsoft.com/office/drawing/2014/main" id="{886C258B-6D2D-4CE3-988A-866197594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8" r="-2" b="211"/>
          <a:stretch/>
        </p:blipFill>
        <p:spPr>
          <a:xfrm>
            <a:off x="1259726" y="801793"/>
            <a:ext cx="3895487" cy="52493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03907F0-0940-4D45-AAD0-448D191C8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072" y="480060"/>
            <a:ext cx="5455327" cy="5897880"/>
          </a:xfrm>
          <a:prstGeom prst="rect">
            <a:avLst/>
          </a:prstGeom>
          <a:solidFill>
            <a:srgbClr val="FFFFF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drinnen, Person, Mann, Tisch enthält.&#10;&#10;Automatisch generierte Beschreibung">
            <a:extLst>
              <a:ext uri="{FF2B5EF4-FFF2-40B4-BE49-F238E27FC236}">
                <a16:creationId xmlns:a16="http://schemas.microsoft.com/office/drawing/2014/main" id="{4E753089-2B59-4080-A00C-A3A549BA4A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66" r="-1" b="-343"/>
          <a:stretch/>
        </p:blipFill>
        <p:spPr>
          <a:xfrm>
            <a:off x="7032489" y="801793"/>
            <a:ext cx="3904081" cy="5249332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44EC5D0-B031-4562-8CE5-ADCE90DD2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48B060-D548-47FD-B873-874F5892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12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FC29D54-036A-4639-B198-291BD7D62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C07DA0-7F46-4C18-A505-27591F4AB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 descr="Ein Bild, das Person, draußen, Gras, Personen enthält.&#10;&#10;Automatisch generierte Beschreibung">
            <a:extLst>
              <a:ext uri="{FF2B5EF4-FFF2-40B4-BE49-F238E27FC236}">
                <a16:creationId xmlns:a16="http://schemas.microsoft.com/office/drawing/2014/main" id="{2A035465-B495-49E0-A401-B6FA8CB0EB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" r="2304" b="2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8" name="Grafik 7" descr="Ein Bild, das Person, sitzend, Gruppe, darstellend enthält.&#10;&#10;Automatisch generierte Beschreibung">
            <a:extLst>
              <a:ext uri="{FF2B5EF4-FFF2-40B4-BE49-F238E27FC236}">
                <a16:creationId xmlns:a16="http://schemas.microsoft.com/office/drawing/2014/main" id="{B25297F4-26CA-4A00-B30F-C35E3FD5FD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r="-2" b="-2"/>
          <a:stretch/>
        </p:blipFill>
        <p:spPr>
          <a:xfrm>
            <a:off x="6176433" y="640927"/>
            <a:ext cx="5372099" cy="5571066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A46A8AB-8AA7-4513-BB47-353029F9B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40A9FB-EB67-4C51-81C1-152062CB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4684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44BA9A-01DC-42C5-9731-5B36A811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Goal: </a:t>
            </a:r>
            <a:r>
              <a:rPr lang="en-GB" dirty="0"/>
              <a:t>Localize Human Heads</a:t>
            </a:r>
            <a:endParaRPr lang="de-AT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4C76A81-4C82-4F83-9170-7CC61F3E7C5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028700" y="2209801"/>
            <a:ext cx="4938713" cy="32956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432CFBB-C791-46DF-8E21-039642FC9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0" b="17500"/>
          <a:stretch/>
        </p:blipFill>
        <p:spPr>
          <a:xfrm>
            <a:off x="5989584" y="2209801"/>
            <a:ext cx="5507091" cy="3295650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471E156-D624-423B-8A13-33973EAA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F7D7B3-70AB-4578-9918-4A141D5AF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07839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Grafik 9" descr="Ein Bild, das Hund, drinnen, braun, sitzend enthält.&#10;&#10;Automatisch generierte Beschreibung">
            <a:extLst>
              <a:ext uri="{FF2B5EF4-FFF2-40B4-BE49-F238E27FC236}">
                <a16:creationId xmlns:a16="http://schemas.microsoft.com/office/drawing/2014/main" id="{5D810B22-988E-42FD-81B8-B36848D7C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" r="18718" b="-3"/>
          <a:stretch/>
        </p:blipFill>
        <p:spPr>
          <a:xfrm>
            <a:off x="192528" y="171716"/>
            <a:ext cx="3793268" cy="6514565"/>
          </a:xfrm>
          <a:prstGeom prst="rect">
            <a:avLst/>
          </a:prstGeom>
        </p:spPr>
      </p:pic>
      <p:pic>
        <p:nvPicPr>
          <p:cNvPr id="12" name="Grafik 11" descr="Ein Bild, das Katze, Gebäude, sitzend, Säugetier enthält.&#10;&#10;Automatisch generierte Beschreibung">
            <a:extLst>
              <a:ext uri="{FF2B5EF4-FFF2-40B4-BE49-F238E27FC236}">
                <a16:creationId xmlns:a16="http://schemas.microsoft.com/office/drawing/2014/main" id="{EE20C983-1CDB-4C3E-9A43-4468285F13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2" r="14402" b="-3"/>
          <a:stretch/>
        </p:blipFill>
        <p:spPr>
          <a:xfrm>
            <a:off x="4184538" y="171716"/>
            <a:ext cx="3822924" cy="6514565"/>
          </a:xfrm>
          <a:prstGeom prst="rect">
            <a:avLst/>
          </a:prstGeom>
        </p:spPr>
      </p:pic>
      <p:pic>
        <p:nvPicPr>
          <p:cNvPr id="8" name="Grafik 7" descr="Ein Bild, das Säugetier, Gras, stehend, grau enthält.&#10;&#10;Automatisch generierte Beschreibung">
            <a:extLst>
              <a:ext uri="{FF2B5EF4-FFF2-40B4-BE49-F238E27FC236}">
                <a16:creationId xmlns:a16="http://schemas.microsoft.com/office/drawing/2014/main" id="{257A3829-1272-44EF-AA17-70479CCC71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2" r="16943" b="-3"/>
          <a:stretch/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6ABFAB-BA19-4CC7-B3BD-85DFA863B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311A6F5-68E2-4389-A794-05CA91BB5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47408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Viele Fragezeichen vor schwarzem Hintergrund">
            <a:extLst>
              <a:ext uri="{FF2B5EF4-FFF2-40B4-BE49-F238E27FC236}">
                <a16:creationId xmlns:a16="http://schemas.microsoft.com/office/drawing/2014/main" id="{DAF06EBB-C39A-478A-BA70-9B98CC2DC4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66D327-A383-4CCB-9401-24261E0D2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Questions?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AE655D-65EF-4236-9D7C-230F9F264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455621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CC58E3-BDF9-495D-9327-85F68058B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A0CA737-33FC-47E3-965A-D1C2CAA62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189942-24EB-488E-8B69-EB80F7E53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62419-17FB-4435-BB37-3AB8A5E8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3F6A48-6898-49FB-91D4-240B4B23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08497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82E81-1706-4C8C-A00F-D8B5BAD0B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FF5675-0CB8-4EAD-940A-976B58944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466070" cy="973666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Open Images v6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Provides bounding boxes for 600 categories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Human head was used as ground truth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7ABEDCE-B4EE-4C56-BAED-4148403A2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5041FA-6609-439E-B565-C4C76CD55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3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6042CCF-E2C1-43D0-BFAA-F41ACE2DE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503"/>
          <a:stretch/>
        </p:blipFill>
        <p:spPr>
          <a:xfrm>
            <a:off x="1481137" y="2927774"/>
            <a:ext cx="9229725" cy="327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6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E42DF4-6141-40D5-9D15-6CB2E896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E79160-D4D4-4D4E-8506-E6015A2C5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YOLO v3 network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Combines: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Bounding boxes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Classification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Confidences</a:t>
            </a:r>
          </a:p>
          <a:p>
            <a:pPr lvl="1"/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Pretrained weights from darknet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Transfer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Stage 1: Freeze pretrained weights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Stage 2: Unfreeze pretrained weights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C45E20-0AE1-4D8A-A6A8-63A513B4C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83"/>
          <a:stretch/>
        </p:blipFill>
        <p:spPr>
          <a:xfrm>
            <a:off x="6420571" y="1838114"/>
            <a:ext cx="5104679" cy="2019300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A590A4-F115-43FD-A2CF-360ACCBEA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956B68-C15B-4DDC-9071-21F88653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307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801F3-56FC-4A02-95C8-55FACA5D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Preprocessing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A650E0-4D44-4730-B767-D3B6C948C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10" y="1845734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Transform data annotations (Pascal VOC XML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YOLO Darknet TXT)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Split into train/validation and test: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4500 train/validation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500 test</a:t>
            </a:r>
          </a:p>
          <a:p>
            <a:pPr marL="201168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Median filter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Histogram equalization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B8911B-82C8-4165-9470-7F5EA94F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379" y="794385"/>
            <a:ext cx="2895731" cy="33775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A57E0D-5FDB-4034-A53E-AD99EFC97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32" t="-8977"/>
          <a:stretch/>
        </p:blipFill>
        <p:spPr>
          <a:xfrm>
            <a:off x="5114924" y="5169558"/>
            <a:ext cx="6052185" cy="807909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7771C465-C1B7-4E9C-8B2F-BFF2EB0C7F73}"/>
              </a:ext>
            </a:extLst>
          </p:cNvPr>
          <p:cNvSpPr/>
          <p:nvPr/>
        </p:nvSpPr>
        <p:spPr>
          <a:xfrm>
            <a:off x="9500814" y="4346272"/>
            <a:ext cx="436860" cy="6489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BB9DF0-9E88-492B-8566-001970828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0B9CD1-0606-4F67-92F3-4D8A8D270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4856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058AEF-26CE-47A2-AE6D-83EFD509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 Augmentation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DA112C-1E47-4E1E-A4DE-85B42F724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 </a:t>
            </a:r>
            <a:r>
              <a:rPr lang="en-US" dirty="0"/>
              <a:t>We used: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Zoom 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Translation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Flipping (left-right)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Conversion to gray-scale  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 distortion by assigning a new random aspect ratio  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Random color distortion by adjusting the HSV-values</a:t>
            </a:r>
          </a:p>
        </p:txBody>
      </p:sp>
      <p:pic>
        <p:nvPicPr>
          <p:cNvPr id="6" name="Grafik 5" descr="Ein Bild, das Foto, verschieden, Löwe, Haufen enthält.&#10;&#10;Automatisch generierte Beschreibung">
            <a:extLst>
              <a:ext uri="{FF2B5EF4-FFF2-40B4-BE49-F238E27FC236}">
                <a16:creationId xmlns:a16="http://schemas.microsoft.com/office/drawing/2014/main" id="{9593ABE3-110C-409B-95DD-71F28E1330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3928"/>
          <a:stretch/>
        </p:blipFill>
        <p:spPr>
          <a:xfrm>
            <a:off x="6553684" y="2391516"/>
            <a:ext cx="4337986" cy="1586865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194105-010B-4E11-AA4C-50A9CB4EF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6D4803-5700-427B-9BDA-A927796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6</a:t>
            </a:fld>
            <a:endParaRPr lang="de-AT"/>
          </a:p>
        </p:txBody>
      </p:sp>
      <p:pic>
        <p:nvPicPr>
          <p:cNvPr id="7" name="Grafik 6" descr="Ein Bild, das Foto, verschieden, Löwe, Haufen enthält.&#10;&#10;Automatisch generierte Beschreibung">
            <a:extLst>
              <a:ext uri="{FF2B5EF4-FFF2-40B4-BE49-F238E27FC236}">
                <a16:creationId xmlns:a16="http://schemas.microsoft.com/office/drawing/2014/main" id="{A41A31F7-702B-41A2-9E74-25BE3640E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8" t="50000" r="738" b="26165"/>
          <a:stretch/>
        </p:blipFill>
        <p:spPr>
          <a:xfrm>
            <a:off x="6677509" y="3971714"/>
            <a:ext cx="4337986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64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8695D-BFF6-4F83-B558-60FEC214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Quality </a:t>
            </a:r>
            <a:r>
              <a:rPr lang="de-AT" dirty="0" err="1"/>
              <a:t>Metrics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433A41-3613-4C5B-A368-2027EC832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Mean intersection over union (IOU)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Non-Zero intersection ratio (</a:t>
            </a:r>
            <a:r>
              <a:rPr lang="en-US" dirty="0" err="1"/>
              <a:t>nZIR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Recall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TP / (TP + FN)</a:t>
            </a:r>
          </a:p>
          <a:p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7F7B61-0F1C-4567-A05E-19AF71AD7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1" b="1919"/>
          <a:stretch/>
        </p:blipFill>
        <p:spPr>
          <a:xfrm>
            <a:off x="5440680" y="1845734"/>
            <a:ext cx="5715000" cy="4263390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BEF0DF-0FFD-4205-8A24-DB504C12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5F1A65-35C3-4E0E-964F-7891A9CA9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4844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C00D97-D13D-4B5C-921F-47F7EA7C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Runs</a:t>
            </a:r>
            <a:endParaRPr lang="de-A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1BBEABF-90FE-4966-AF27-5C4C18E51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930537"/>
            <a:ext cx="10058400" cy="3583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Different combinations of: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Data Augmentation (On/Off)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Median Filter (On/Off)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Histogram Equalization (On/Off)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Number of epochs</a:t>
            </a:r>
          </a:p>
          <a:p>
            <a:endParaRPr lang="de-DE" dirty="0"/>
          </a:p>
          <a:p>
            <a:endParaRPr lang="de-AT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3D3A24C-99F3-48F0-A332-835233AD7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8618D-B52A-4E51-935D-8E196B7A3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4386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4F40B1-7B2C-4555-A584-E30D51961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With Data </a:t>
            </a:r>
            <a:r>
              <a:rPr lang="en-US" dirty="0"/>
              <a:t>Augmentation</a:t>
            </a:r>
            <a:endParaRPr lang="en-GB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460AD1E-4207-4C99-8BA1-48185F2F9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03271"/>
            <a:ext cx="10058400" cy="3384207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1C7092-E048-476A-A6CF-1DF2558F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31.01.2021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09FA3A-7ADD-41A7-BE00-AB3DB1B3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FF9-24B2-4DF7-9526-36BD92F20E02}" type="slidenum">
              <a:rPr lang="de-AT" smtClean="0"/>
              <a:t>9</a:t>
            </a:fld>
            <a:endParaRPr lang="de-AT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0CA92323-1F96-4AFC-9208-0EBFC7C51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543838"/>
              </p:ext>
            </p:extLst>
          </p:nvPr>
        </p:nvGraphicFramePr>
        <p:xfrm>
          <a:off x="1167477" y="5253389"/>
          <a:ext cx="9918006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9396">
                  <a:extLst>
                    <a:ext uri="{9D8B030D-6E8A-4147-A177-3AD203B41FA5}">
                      <a16:colId xmlns:a16="http://schemas.microsoft.com/office/drawing/2014/main" val="1172286841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1511090238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2148068409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958459133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2295944671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3624080863"/>
                    </a:ext>
                  </a:extLst>
                </a:gridCol>
                <a:gridCol w="1416858">
                  <a:extLst>
                    <a:ext uri="{9D8B030D-6E8A-4147-A177-3AD203B41FA5}">
                      <a16:colId xmlns:a16="http://schemas.microsoft.com/office/drawing/2014/main" val="3413266441"/>
                    </a:ext>
                  </a:extLst>
                </a:gridCol>
              </a:tblGrid>
              <a:tr h="558955">
                <a:tc>
                  <a:txBody>
                    <a:bodyPr/>
                    <a:lstStyle/>
                    <a:p>
                      <a:r>
                        <a:rPr lang="en-GB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Median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Histogram Equalization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nZIR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511169"/>
                  </a:ext>
                </a:extLst>
              </a:tr>
              <a:tr h="287765">
                <a:tc>
                  <a:txBody>
                    <a:bodyPr/>
                    <a:lstStyle/>
                    <a:p>
                      <a:r>
                        <a:rPr lang="en-GB" dirty="0"/>
                        <a:t>70*2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29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501096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Benutzerdefiniert 6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28C4CC"/>
      </a:accent5>
      <a:accent6>
        <a:srgbClr val="A3CEED"/>
      </a:accent6>
      <a:hlink>
        <a:srgbClr val="42BA97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</Words>
  <Application>Microsoft Office PowerPoint</Application>
  <PresentationFormat>Breitbild</PresentationFormat>
  <Paragraphs>212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Rückblick</vt:lpstr>
      <vt:lpstr>Head Localization</vt:lpstr>
      <vt:lpstr>Goal: Localize Human Heads</vt:lpstr>
      <vt:lpstr>Dataset</vt:lpstr>
      <vt:lpstr>Method</vt:lpstr>
      <vt:lpstr>Preprocessing</vt:lpstr>
      <vt:lpstr>Data Augmentation</vt:lpstr>
      <vt:lpstr>Quality Metrics</vt:lpstr>
      <vt:lpstr>Runs</vt:lpstr>
      <vt:lpstr>With Data Augmentation</vt:lpstr>
      <vt:lpstr>No Data Augmentation  Worst Run</vt:lpstr>
      <vt:lpstr>Median Filter  Best Run </vt:lpstr>
      <vt:lpstr>With Histogram Equalization</vt:lpstr>
      <vt:lpstr>Median Filter + Histogram Equalisation</vt:lpstr>
      <vt:lpstr>Runs - Overview</vt:lpstr>
      <vt:lpstr>Results and Problems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 Localization</dc:title>
  <dc:creator>Simone</dc:creator>
  <cp:lastModifiedBy>Simone</cp:lastModifiedBy>
  <cp:revision>11</cp:revision>
  <dcterms:created xsi:type="dcterms:W3CDTF">2021-01-31T13:43:37Z</dcterms:created>
  <dcterms:modified xsi:type="dcterms:W3CDTF">2021-01-31T15:22:17Z</dcterms:modified>
</cp:coreProperties>
</file>